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embeddedFontLst>
    <p:embeddedFont>
      <p:font typeface="Arial-BoldMT" panose="020B0604020202020204" charset="0"/>
      <p:bold r:id="rId9"/>
    </p:embeddedFont>
    <p:embeddedFont>
      <p:font typeface="ArialMT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" name="Freeform 102"/>
          <p:cNvSpPr/>
          <p:nvPr/>
        </p:nvSpPr>
        <p:spPr>
          <a:xfrm>
            <a:off x="0" y="499872"/>
            <a:ext cx="11673078" cy="6358128"/>
          </a:xfrm>
          <a:custGeom>
            <a:avLst/>
            <a:gdLst/>
            <a:ahLst/>
            <a:cxnLst/>
            <a:rect l="0" t="0" r="0" b="0"/>
            <a:pathLst>
              <a:path w="11673078" h="6358128">
                <a:moveTo>
                  <a:pt x="0" y="6358128"/>
                </a:moveTo>
                <a:lnTo>
                  <a:pt x="11673078" y="6358128"/>
                </a:lnTo>
                <a:lnTo>
                  <a:pt x="11673078" y="0"/>
                </a:lnTo>
                <a:lnTo>
                  <a:pt x="0" y="0"/>
                </a:lnTo>
                <a:lnTo>
                  <a:pt x="0" y="635812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272" y="5855208"/>
            <a:ext cx="2158745" cy="978407"/>
          </a:xfrm>
          <a:prstGeom prst="rect">
            <a:avLst/>
          </a:prstGeom>
          <a:noFill/>
        </p:spPr>
      </p:pic>
      <p:sp>
        <p:nvSpPr>
          <p:cNvPr id="104" name="Rectangle 104"/>
          <p:cNvSpPr/>
          <p:nvPr/>
        </p:nvSpPr>
        <p:spPr>
          <a:xfrm>
            <a:off x="926693" y="4255926"/>
            <a:ext cx="3659656" cy="3073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7" b="0" i="0" spc="0" baseline="0" dirty="0">
                <a:solidFill>
                  <a:srgbClr val="000000"/>
                </a:solidFill>
                <a:latin typeface="Arial"/>
              </a:rPr>
              <a:t> SNAPSHOT DATE: 05/04/2022</a:t>
            </a:r>
          </a:p>
        </p:txBody>
      </p:sp>
      <p:sp>
        <p:nvSpPr>
          <p:cNvPr id="105" name="Rectangle 105"/>
          <p:cNvSpPr/>
          <p:nvPr/>
        </p:nvSpPr>
        <p:spPr>
          <a:xfrm>
            <a:off x="1179673" y="1074353"/>
            <a:ext cx="5738559" cy="28424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998" b="1" i="0" spc="-152" baseline="0" dirty="0">
                <a:solidFill>
                  <a:srgbClr val="000000"/>
                </a:solidFill>
                <a:latin typeface="Arial-BoldMT"/>
              </a:rPr>
              <a:t>Gende</a:t>
            </a:r>
            <a:r>
              <a:rPr lang="en-US" sz="7998" b="1" i="0" spc="-148" baseline="0" dirty="0">
                <a:solidFill>
                  <a:srgbClr val="000000"/>
                </a:solidFill>
                <a:latin typeface="Arial-BoldMT"/>
              </a:rPr>
              <a:t>r</a:t>
            </a:r>
            <a:r>
              <a:rPr lang="en-US" sz="7998" b="1" i="0" spc="-128" baseline="0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7998" b="1" i="0" spc="-152" baseline="0" dirty="0">
                <a:solidFill>
                  <a:srgbClr val="000000"/>
                </a:solidFill>
                <a:latin typeface="Arial-BoldMT"/>
              </a:rPr>
              <a:t>Pay </a:t>
            </a:r>
          </a:p>
          <a:p>
            <a:pPr marL="0">
              <a:lnSpc>
                <a:spcPts val="8637"/>
              </a:lnSpc>
            </a:pPr>
            <a:r>
              <a:rPr lang="en-US" sz="7998" b="1" i="0" spc="-152" baseline="0" dirty="0">
                <a:solidFill>
                  <a:srgbClr val="000000"/>
                </a:solidFill>
                <a:latin typeface="Arial-BoldMT"/>
              </a:rPr>
              <a:t>Gap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10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" name="Picture 1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845" y="6351270"/>
            <a:ext cx="415289" cy="95250"/>
          </a:xfrm>
          <a:prstGeom prst="rect">
            <a:avLst/>
          </a:prstGeom>
          <a:noFill/>
        </p:spPr>
      </p:pic>
      <p:sp>
        <p:nvSpPr>
          <p:cNvPr id="109" name="Freeform 109"/>
          <p:cNvSpPr/>
          <p:nvPr/>
        </p:nvSpPr>
        <p:spPr>
          <a:xfrm>
            <a:off x="5619203" y="2298828"/>
            <a:ext cx="768960" cy="208254"/>
          </a:xfrm>
          <a:custGeom>
            <a:avLst/>
            <a:gdLst/>
            <a:ahLst/>
            <a:cxnLst/>
            <a:rect l="0" t="0" r="0" b="0"/>
            <a:pathLst>
              <a:path w="768960" h="208254">
                <a:moveTo>
                  <a:pt x="0" y="0"/>
                </a:moveTo>
                <a:lnTo>
                  <a:pt x="768960" y="0"/>
                </a:lnTo>
                <a:lnTo>
                  <a:pt x="768960" y="208254"/>
                </a:lnTo>
                <a:lnTo>
                  <a:pt x="0" y="208254"/>
                </a:lnTo>
                <a:lnTo>
                  <a:pt x="0" y="0"/>
                </a:lnTo>
                <a:close/>
              </a:path>
            </a:pathLst>
          </a:custGeom>
          <a:solidFill>
            <a:srgbClr val="4DB1F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110"/>
          <p:cNvSpPr/>
          <p:nvPr/>
        </p:nvSpPr>
        <p:spPr>
          <a:xfrm>
            <a:off x="686714" y="558386"/>
            <a:ext cx="2503411" cy="5237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000000"/>
                </a:solidFill>
                <a:latin typeface="Arial"/>
              </a:rPr>
              <a:t>Bonus Summary </a:t>
            </a:r>
          </a:p>
        </p:txBody>
      </p:sp>
      <p:sp>
        <p:nvSpPr>
          <p:cNvPr id="111" name="Rectangle 111"/>
          <p:cNvSpPr/>
          <p:nvPr/>
        </p:nvSpPr>
        <p:spPr>
          <a:xfrm>
            <a:off x="11483253" y="6320603"/>
            <a:ext cx="74142" cy="21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0" b="0" i="0" spc="0" baseline="0" dirty="0">
                <a:solidFill>
                  <a:srgbClr val="000000"/>
                </a:solidFill>
                <a:latin typeface="ArialMT"/>
              </a:rPr>
              <a:t>2</a:t>
            </a:r>
          </a:p>
        </p:txBody>
      </p:sp>
      <p:sp>
        <p:nvSpPr>
          <p:cNvPr id="113" name="Rectangle 113"/>
          <p:cNvSpPr/>
          <p:nvPr/>
        </p:nvSpPr>
        <p:spPr>
          <a:xfrm>
            <a:off x="742682" y="1591252"/>
            <a:ext cx="984130" cy="3608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4994"/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As</a:t>
            </a:r>
            <a:r>
              <a:rPr lang="en-US" sz="1002" b="0" i="0" spc="-15" baseline="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per</a:t>
            </a:r>
            <a:r>
              <a:rPr lang="en-US" sz="1002" b="0" i="0" spc="-15" baseline="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the </a:t>
            </a:r>
          </a:p>
          <a:p>
            <a:pPr marL="0">
              <a:lnSpc>
                <a:spcPts val="1200"/>
              </a:lnSpc>
            </a:pP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Gende</a:t>
            </a:r>
            <a:r>
              <a:rPr lang="en-US" sz="1002" b="0" i="0" spc="260" baseline="0" dirty="0">
                <a:solidFill>
                  <a:srgbClr val="000000"/>
                </a:solidFill>
                <a:latin typeface="ArialMT"/>
              </a:rPr>
              <a:t>r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Pay</a:t>
            </a:r>
            <a:r>
              <a:rPr lang="en-US" sz="1002" b="0" i="0" spc="-15" baseline="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Gap </a:t>
            </a:r>
          </a:p>
        </p:txBody>
      </p:sp>
      <p:sp>
        <p:nvSpPr>
          <p:cNvPr id="114" name="Rectangle 114"/>
          <p:cNvSpPr/>
          <p:nvPr/>
        </p:nvSpPr>
        <p:spPr>
          <a:xfrm>
            <a:off x="742682" y="1896153"/>
            <a:ext cx="886922" cy="208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reporting</a:t>
            </a:r>
            <a:r>
              <a:rPr lang="en-US" sz="1002" b="0" i="0" spc="-21" baseline="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period</a:t>
            </a:r>
          </a:p>
        </p:txBody>
      </p:sp>
      <p:sp>
        <p:nvSpPr>
          <p:cNvPr id="115" name="Rectangle 115"/>
          <p:cNvSpPr/>
          <p:nvPr/>
        </p:nvSpPr>
        <p:spPr>
          <a:xfrm>
            <a:off x="6271996" y="2312655"/>
            <a:ext cx="113128" cy="208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%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5919380" y="2520972"/>
            <a:ext cx="508473" cy="5425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1376"/>
            <a:r>
              <a:rPr lang="en-US" sz="1002" dirty="0">
                <a:solidFill>
                  <a:srgbClr val="000000"/>
                </a:solidFill>
                <a:latin typeface="Arial"/>
              </a:rPr>
              <a:t>67.5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%</a:t>
            </a:r>
          </a:p>
          <a:p>
            <a:pPr marL="105879">
              <a:lnSpc>
                <a:spcPts val="1640"/>
              </a:lnSpc>
            </a:pP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72.8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%</a:t>
            </a:r>
          </a:p>
          <a:p>
            <a:pPr marL="0">
              <a:lnSpc>
                <a:spcPts val="1640"/>
              </a:lnSpc>
            </a:pP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62.0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%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1001356" y="2518107"/>
            <a:ext cx="3307832" cy="2186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2" b="1" i="0" spc="0" baseline="0" dirty="0">
                <a:solidFill>
                  <a:srgbClr val="000000"/>
                </a:solidFill>
                <a:latin typeface="Arial"/>
              </a:rPr>
              <a:t>Proportion of male relevant employees with bonus pay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1001356" y="2726426"/>
            <a:ext cx="3421213" cy="2186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2" b="1" i="0" spc="0" baseline="0" dirty="0">
                <a:solidFill>
                  <a:srgbClr val="000000"/>
                </a:solidFill>
                <a:latin typeface="Arial"/>
              </a:rPr>
              <a:t>Proportion of female relevant employees with bonus pay</a:t>
            </a:r>
          </a:p>
        </p:txBody>
      </p:sp>
      <p:sp>
        <p:nvSpPr>
          <p:cNvPr id="119" name="Rectangle 119"/>
          <p:cNvSpPr/>
          <p:nvPr/>
        </p:nvSpPr>
        <p:spPr>
          <a:xfrm>
            <a:off x="1001356" y="2934744"/>
            <a:ext cx="2118396" cy="2186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2" b="1" i="0" spc="0" baseline="0" dirty="0">
                <a:solidFill>
                  <a:srgbClr val="000000"/>
                </a:solidFill>
                <a:latin typeface="Arial"/>
              </a:rPr>
              <a:t>Mean gender pay gap in bonus pay</a:t>
            </a:r>
          </a:p>
        </p:txBody>
      </p:sp>
      <p:sp>
        <p:nvSpPr>
          <p:cNvPr id="120" name="Rectangle 120"/>
          <p:cNvSpPr/>
          <p:nvPr/>
        </p:nvSpPr>
        <p:spPr>
          <a:xfrm>
            <a:off x="1001356" y="3143062"/>
            <a:ext cx="5507918" cy="1542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918023" algn="l"/>
              </a:tabLst>
            </a:pPr>
            <a:r>
              <a:rPr lang="en-US" sz="1002" b="1" i="0" spc="0" baseline="0" dirty="0">
                <a:solidFill>
                  <a:srgbClr val="000000"/>
                </a:solidFill>
                <a:latin typeface="Arial"/>
              </a:rPr>
              <a:t>Median gender pay gap in bonus pay	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48.0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 12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845" y="6351270"/>
            <a:ext cx="415289" cy="95250"/>
          </a:xfrm>
          <a:prstGeom prst="rect">
            <a:avLst/>
          </a:prstGeom>
          <a:noFill/>
        </p:spPr>
      </p:pic>
      <p:sp>
        <p:nvSpPr>
          <p:cNvPr id="123" name="Freeform 123"/>
          <p:cNvSpPr/>
          <p:nvPr/>
        </p:nvSpPr>
        <p:spPr>
          <a:xfrm>
            <a:off x="5487022" y="2657387"/>
            <a:ext cx="705980" cy="343459"/>
          </a:xfrm>
          <a:custGeom>
            <a:avLst/>
            <a:gdLst/>
            <a:ahLst/>
            <a:cxnLst/>
            <a:rect l="0" t="0" r="0" b="0"/>
            <a:pathLst>
              <a:path w="705980" h="343459">
                <a:moveTo>
                  <a:pt x="0" y="0"/>
                </a:moveTo>
                <a:lnTo>
                  <a:pt x="705980" y="0"/>
                </a:lnTo>
                <a:lnTo>
                  <a:pt x="705980" y="343459"/>
                </a:lnTo>
                <a:lnTo>
                  <a:pt x="0" y="343459"/>
                </a:lnTo>
                <a:lnTo>
                  <a:pt x="0" y="0"/>
                </a:lnTo>
                <a:close/>
              </a:path>
            </a:pathLst>
          </a:custGeom>
          <a:solidFill>
            <a:srgbClr val="4DB1F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5487022" y="3000845"/>
            <a:ext cx="705980" cy="343459"/>
          </a:xfrm>
          <a:custGeom>
            <a:avLst/>
            <a:gdLst/>
            <a:ahLst/>
            <a:cxnLst/>
            <a:rect l="0" t="0" r="0" b="0"/>
            <a:pathLst>
              <a:path w="705980" h="343459">
                <a:moveTo>
                  <a:pt x="0" y="0"/>
                </a:moveTo>
                <a:lnTo>
                  <a:pt x="705980" y="0"/>
                </a:lnTo>
                <a:lnTo>
                  <a:pt x="705980" y="343459"/>
                </a:lnTo>
                <a:lnTo>
                  <a:pt x="0" y="343459"/>
                </a:lnTo>
                <a:lnTo>
                  <a:pt x="0" y="0"/>
                </a:lnTo>
                <a:close/>
              </a:path>
            </a:pathLst>
          </a:custGeom>
          <a:solidFill>
            <a:srgbClr val="FCD5B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5"/>
          <p:cNvSpPr/>
          <p:nvPr/>
        </p:nvSpPr>
        <p:spPr>
          <a:xfrm>
            <a:off x="686714" y="558386"/>
            <a:ext cx="2435300" cy="5237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000000"/>
                </a:solidFill>
                <a:latin typeface="Arial"/>
              </a:rPr>
              <a:t>Hourly Summary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11483253" y="6320603"/>
            <a:ext cx="74142" cy="21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0" b="0" i="0" spc="0" baseline="0" dirty="0">
                <a:solidFill>
                  <a:srgbClr val="000000"/>
                </a:solidFill>
                <a:latin typeface="ArialMT"/>
              </a:rPr>
              <a:t>3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1010630" y="1662202"/>
            <a:ext cx="809628" cy="6657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As per</a:t>
            </a:r>
            <a:r>
              <a:rPr lang="en-US" sz="1002" b="0" i="0" spc="-21" baseline="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the </a:t>
            </a:r>
          </a:p>
          <a:p>
            <a:pPr marL="0">
              <a:lnSpc>
                <a:spcPts val="1200"/>
              </a:lnSpc>
            </a:pP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Gende</a:t>
            </a:r>
            <a:r>
              <a:rPr lang="en-US" sz="1002" b="0" i="0" spc="260" baseline="0" dirty="0">
                <a:solidFill>
                  <a:srgbClr val="000000"/>
                </a:solidFill>
                <a:latin typeface="ArialMT"/>
              </a:rPr>
              <a:t>r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Pay </a:t>
            </a:r>
          </a:p>
          <a:p>
            <a:pPr marL="0">
              <a:lnSpc>
                <a:spcPts val="1200"/>
              </a:lnSpc>
            </a:pP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Gap</a:t>
            </a:r>
            <a:r>
              <a:rPr lang="en-US" sz="1002" b="0" i="0" spc="-27" baseline="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reporting </a:t>
            </a:r>
          </a:p>
          <a:p>
            <a:pPr marL="0">
              <a:lnSpc>
                <a:spcPts val="1200"/>
              </a:lnSpc>
            </a:pP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period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1969058" y="2742143"/>
            <a:ext cx="2081909" cy="361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Mean</a:t>
            </a:r>
            <a:r>
              <a:rPr lang="en-US" sz="1002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gender</a:t>
            </a:r>
            <a:r>
              <a:rPr lang="en-US" sz="1002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pay</a:t>
            </a:r>
            <a:r>
              <a:rPr lang="en-US" sz="1002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gap</a:t>
            </a:r>
            <a:r>
              <a:rPr lang="en-US" sz="1002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in</a:t>
            </a:r>
            <a:r>
              <a:rPr lang="en-US" sz="1002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hourly</a:t>
            </a:r>
            <a:r>
              <a:rPr lang="en-US" sz="1002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pay</a:t>
            </a:r>
          </a:p>
          <a:p>
            <a:pPr marL="0">
              <a:lnSpc>
                <a:spcPts val="1202"/>
              </a:lnSpc>
            </a:pP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Median</a:t>
            </a:r>
            <a:r>
              <a:rPr lang="en-US" sz="1002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gender</a:t>
            </a:r>
            <a:r>
              <a:rPr lang="en-US" sz="1002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pay</a:t>
            </a:r>
            <a:r>
              <a:rPr lang="en-US" sz="1002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gap</a:t>
            </a:r>
            <a:r>
              <a:rPr lang="en-US" sz="1002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in</a:t>
            </a:r>
            <a:r>
              <a:rPr lang="en-US" sz="1002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hourly</a:t>
            </a:r>
            <a:r>
              <a:rPr lang="en-US" sz="1002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pay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5595835" y="2683177"/>
            <a:ext cx="365485" cy="1542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2" dirty="0">
                <a:solidFill>
                  <a:srgbClr val="000000"/>
                </a:solidFill>
                <a:latin typeface="Arial"/>
              </a:rPr>
              <a:t>24.8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%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5579008" y="3045013"/>
            <a:ext cx="365485" cy="1542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2" dirty="0">
                <a:solidFill>
                  <a:srgbClr val="000000"/>
                </a:solidFill>
                <a:latin typeface="Arial"/>
              </a:rPr>
              <a:t>17.5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13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845" y="6351270"/>
            <a:ext cx="415289" cy="95250"/>
          </a:xfrm>
          <a:prstGeom prst="rect">
            <a:avLst/>
          </a:prstGeom>
          <a:noFill/>
        </p:spPr>
      </p:pic>
      <p:sp>
        <p:nvSpPr>
          <p:cNvPr id="134" name="Freeform 134"/>
          <p:cNvSpPr/>
          <p:nvPr/>
        </p:nvSpPr>
        <p:spPr>
          <a:xfrm>
            <a:off x="4385449" y="2842718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4DB1F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5131015" y="2842718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EB4D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8113331" y="2842718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4DB1F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858910" y="2842718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EB4DA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4385449" y="3227985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5131015" y="3227985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8113331" y="3227985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8858910" y="3227985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4385449" y="3613252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5131015" y="3613252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8113331" y="3613252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8858910" y="3613252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4385449" y="3998532"/>
            <a:ext cx="745579" cy="404800"/>
          </a:xfrm>
          <a:custGeom>
            <a:avLst/>
            <a:gdLst/>
            <a:ahLst/>
            <a:cxnLst/>
            <a:rect l="0" t="0" r="0" b="0"/>
            <a:pathLst>
              <a:path w="745579" h="404800">
                <a:moveTo>
                  <a:pt x="0" y="0"/>
                </a:moveTo>
                <a:lnTo>
                  <a:pt x="745579" y="0"/>
                </a:lnTo>
                <a:lnTo>
                  <a:pt x="745579" y="404800"/>
                </a:lnTo>
                <a:lnTo>
                  <a:pt x="0" y="404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5131015" y="3998532"/>
            <a:ext cx="745579" cy="404800"/>
          </a:xfrm>
          <a:custGeom>
            <a:avLst/>
            <a:gdLst/>
            <a:ahLst/>
            <a:cxnLst/>
            <a:rect l="0" t="0" r="0" b="0"/>
            <a:pathLst>
              <a:path w="745579" h="404800">
                <a:moveTo>
                  <a:pt x="0" y="0"/>
                </a:moveTo>
                <a:lnTo>
                  <a:pt x="745579" y="0"/>
                </a:lnTo>
                <a:lnTo>
                  <a:pt x="745579" y="404800"/>
                </a:lnTo>
                <a:lnTo>
                  <a:pt x="0" y="404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8113331" y="3998532"/>
            <a:ext cx="745579" cy="404800"/>
          </a:xfrm>
          <a:custGeom>
            <a:avLst/>
            <a:gdLst/>
            <a:ahLst/>
            <a:cxnLst/>
            <a:rect l="0" t="0" r="0" b="0"/>
            <a:pathLst>
              <a:path w="745579" h="404800">
                <a:moveTo>
                  <a:pt x="0" y="0"/>
                </a:moveTo>
                <a:lnTo>
                  <a:pt x="745579" y="0"/>
                </a:lnTo>
                <a:lnTo>
                  <a:pt x="745579" y="404800"/>
                </a:lnTo>
                <a:lnTo>
                  <a:pt x="0" y="404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8858910" y="3998532"/>
            <a:ext cx="745579" cy="404800"/>
          </a:xfrm>
          <a:custGeom>
            <a:avLst/>
            <a:gdLst/>
            <a:ahLst/>
            <a:cxnLst/>
            <a:rect l="0" t="0" r="0" b="0"/>
            <a:pathLst>
              <a:path w="745579" h="404800">
                <a:moveTo>
                  <a:pt x="0" y="0"/>
                </a:moveTo>
                <a:lnTo>
                  <a:pt x="745579" y="0"/>
                </a:lnTo>
                <a:lnTo>
                  <a:pt x="745579" y="404800"/>
                </a:lnTo>
                <a:lnTo>
                  <a:pt x="0" y="404800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4385449" y="4403319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5131015" y="4403319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8113331" y="4403319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8858910" y="4403319"/>
            <a:ext cx="745579" cy="385267"/>
          </a:xfrm>
          <a:custGeom>
            <a:avLst/>
            <a:gdLst/>
            <a:ahLst/>
            <a:cxnLst/>
            <a:rect l="0" t="0" r="0" b="0"/>
            <a:pathLst>
              <a:path w="745579" h="385267">
                <a:moveTo>
                  <a:pt x="0" y="0"/>
                </a:moveTo>
                <a:lnTo>
                  <a:pt x="745579" y="0"/>
                </a:lnTo>
                <a:lnTo>
                  <a:pt x="745579" y="385267"/>
                </a:lnTo>
                <a:lnTo>
                  <a:pt x="0" y="385267"/>
                </a:lnTo>
                <a:lnTo>
                  <a:pt x="0" y="0"/>
                </a:lnTo>
                <a:close/>
              </a:path>
            </a:pathLst>
          </a:custGeom>
          <a:solidFill>
            <a:srgbClr val="F2DCD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Rectangle 154"/>
          <p:cNvSpPr/>
          <p:nvPr/>
        </p:nvSpPr>
        <p:spPr>
          <a:xfrm>
            <a:off x="686719" y="558386"/>
            <a:ext cx="6463192" cy="5237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000000"/>
                </a:solidFill>
                <a:latin typeface="Arial-BoldMT"/>
              </a:rPr>
              <a:t>Proportion</a:t>
            </a:r>
            <a:r>
              <a:rPr lang="en-US" sz="2400" b="1" i="0" spc="-14" baseline="0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i="0" spc="0" baseline="0" dirty="0">
                <a:solidFill>
                  <a:srgbClr val="000000"/>
                </a:solidFill>
                <a:latin typeface="Arial-BoldMT"/>
              </a:rPr>
              <a:t>of Males and Females by Quartile</a:t>
            </a:r>
          </a:p>
        </p:txBody>
      </p:sp>
      <p:sp>
        <p:nvSpPr>
          <p:cNvPr id="155" name="Rectangle 155"/>
          <p:cNvSpPr/>
          <p:nvPr/>
        </p:nvSpPr>
        <p:spPr>
          <a:xfrm>
            <a:off x="11483253" y="6320603"/>
            <a:ext cx="74142" cy="21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0" b="0" i="0" spc="0" baseline="0" dirty="0">
                <a:solidFill>
                  <a:srgbClr val="000000"/>
                </a:solidFill>
                <a:latin typeface="ArialMT"/>
              </a:rPr>
              <a:t>4</a:t>
            </a:r>
          </a:p>
        </p:txBody>
      </p:sp>
      <p:sp>
        <p:nvSpPr>
          <p:cNvPr id="156" name="Rectangle 156"/>
          <p:cNvSpPr/>
          <p:nvPr/>
        </p:nvSpPr>
        <p:spPr>
          <a:xfrm>
            <a:off x="1412656" y="1873920"/>
            <a:ext cx="2346220" cy="2186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2" b="1" i="0" spc="0" baseline="0" dirty="0">
                <a:solidFill>
                  <a:srgbClr val="000000"/>
                </a:solidFill>
                <a:latin typeface="Arial-BoldMT"/>
              </a:rPr>
              <a:t>Proportion M&amp;F emplo</a:t>
            </a:r>
            <a:r>
              <a:rPr lang="en-US" sz="1002" b="1" i="0" spc="-18" baseline="0" dirty="0">
                <a:solidFill>
                  <a:srgbClr val="000000"/>
                </a:solidFill>
                <a:latin typeface="Arial-BoldMT"/>
              </a:rPr>
              <a:t>y</a:t>
            </a:r>
            <a:r>
              <a:rPr lang="en-US" sz="1002" b="1" i="0" spc="0" baseline="0" dirty="0">
                <a:solidFill>
                  <a:srgbClr val="000000"/>
                </a:solidFill>
                <a:latin typeface="Arial-BoldMT"/>
              </a:rPr>
              <a:t>ees</a:t>
            </a:r>
            <a:r>
              <a:rPr lang="en-US" sz="1002" b="1" i="0" spc="-27" baseline="0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1002" b="1" i="0" spc="0" baseline="0" dirty="0">
                <a:solidFill>
                  <a:srgbClr val="000000"/>
                </a:solidFill>
                <a:latin typeface="Arial-BoldMT"/>
              </a:rPr>
              <a:t>b</a:t>
            </a:r>
            <a:r>
              <a:rPr lang="en-US" sz="1002" b="1" i="0" spc="-18" baseline="0" dirty="0">
                <a:solidFill>
                  <a:srgbClr val="000000"/>
                </a:solidFill>
                <a:latin typeface="Arial-BoldMT"/>
              </a:rPr>
              <a:t>y</a:t>
            </a:r>
            <a:r>
              <a:rPr lang="en-US" sz="1002" b="1" i="0" spc="0" baseline="0" dirty="0">
                <a:solidFill>
                  <a:srgbClr val="000000"/>
                </a:solidFill>
                <a:latin typeface="Arial-BoldMT"/>
              </a:rPr>
              <a:t> Quartile</a:t>
            </a:r>
          </a:p>
        </p:txBody>
      </p:sp>
      <p:sp>
        <p:nvSpPr>
          <p:cNvPr id="157" name="Rectangle 157"/>
          <p:cNvSpPr/>
          <p:nvPr/>
        </p:nvSpPr>
        <p:spPr>
          <a:xfrm>
            <a:off x="4092879" y="2644444"/>
            <a:ext cx="4053033" cy="1542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727881" algn="l"/>
              </a:tabLst>
            </a:pPr>
            <a:r>
              <a:rPr lang="en-US" sz="1002" b="1" i="0" spc="0" baseline="0" dirty="0">
                <a:solidFill>
                  <a:srgbClr val="000000"/>
                </a:solidFill>
                <a:latin typeface="Arial-BoldMT"/>
              </a:rPr>
              <a:t>20</a:t>
            </a:r>
            <a:r>
              <a:rPr lang="en-US" sz="1002" b="1" i="0" spc="0" baseline="0" dirty="0">
                <a:solidFill>
                  <a:srgbClr val="000000"/>
                </a:solidFill>
                <a:latin typeface="Arial"/>
              </a:rPr>
              <a:t>22	</a:t>
            </a:r>
            <a:r>
              <a:rPr lang="en-US" sz="1002" b="1" i="0" spc="0" baseline="0" dirty="0">
                <a:solidFill>
                  <a:srgbClr val="000000"/>
                </a:solidFill>
                <a:latin typeface="Arial-BoldMT"/>
              </a:rPr>
              <a:t>20</a:t>
            </a:r>
            <a:r>
              <a:rPr lang="en-US" sz="1002" b="1" i="0" spc="0" baseline="0" dirty="0">
                <a:solidFill>
                  <a:srgbClr val="000000"/>
                </a:solidFill>
                <a:latin typeface="Arial"/>
              </a:rPr>
              <a:t>21</a:t>
            </a:r>
          </a:p>
        </p:txBody>
      </p:sp>
      <p:sp>
        <p:nvSpPr>
          <p:cNvPr id="158" name="Rectangle 158"/>
          <p:cNvSpPr/>
          <p:nvPr/>
        </p:nvSpPr>
        <p:spPr>
          <a:xfrm>
            <a:off x="5014474" y="3033472"/>
            <a:ext cx="4579474" cy="208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73831" algn="l"/>
                <a:tab pos="3727890" algn="l"/>
                <a:tab pos="4501722" algn="l"/>
                <a:tab pos="4501722" algn="l"/>
              </a:tabLst>
            </a:pP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M	F	M	F	</a:t>
            </a:r>
          </a:p>
        </p:txBody>
      </p:sp>
      <p:sp>
        <p:nvSpPr>
          <p:cNvPr id="159" name="Rectangle 159"/>
          <p:cNvSpPr/>
          <p:nvPr/>
        </p:nvSpPr>
        <p:spPr>
          <a:xfrm>
            <a:off x="1412661" y="3418798"/>
            <a:ext cx="8263160" cy="1542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348052" algn="l"/>
                <a:tab pos="4093631" algn="l"/>
                <a:tab pos="7075954" algn="l"/>
                <a:tab pos="7821533" algn="l"/>
              </a:tabLst>
            </a:pPr>
            <a:r>
              <a:rPr lang="en-US" sz="1002" b="0" i="1" spc="0" baseline="0" dirty="0">
                <a:solidFill>
                  <a:srgbClr val="000000"/>
                </a:solidFill>
                <a:latin typeface="Arial"/>
              </a:rPr>
              <a:t>Q1</a:t>
            </a:r>
            <a:r>
              <a:rPr lang="en-US" sz="1002" b="0" i="1" spc="-1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1" spc="0" baseline="0" dirty="0">
                <a:solidFill>
                  <a:srgbClr val="000000"/>
                </a:solidFill>
                <a:latin typeface="Arial"/>
              </a:rPr>
              <a:t>Lowest	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46.7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%	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53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.3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%	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43.6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%	56.4%</a:t>
            </a:r>
          </a:p>
        </p:txBody>
      </p:sp>
      <p:sp>
        <p:nvSpPr>
          <p:cNvPr id="160" name="Rectangle 160"/>
          <p:cNvSpPr/>
          <p:nvPr/>
        </p:nvSpPr>
        <p:spPr>
          <a:xfrm>
            <a:off x="1412660" y="3804068"/>
            <a:ext cx="8263160" cy="1542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348053" algn="l"/>
                <a:tab pos="4093631" algn="l"/>
                <a:tab pos="7075956" algn="l"/>
                <a:tab pos="7821534" algn="l"/>
              </a:tabLst>
            </a:pPr>
            <a:r>
              <a:rPr lang="en-US" sz="1002" b="0" i="1" spc="0" baseline="0" dirty="0">
                <a:solidFill>
                  <a:srgbClr val="000000"/>
                </a:solidFill>
                <a:latin typeface="Arial"/>
              </a:rPr>
              <a:t>Q2	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44.1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%	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 55.9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%	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48.7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%	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51.3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%</a:t>
            </a:r>
          </a:p>
        </p:txBody>
      </p:sp>
      <p:sp>
        <p:nvSpPr>
          <p:cNvPr id="161" name="Rectangle 161"/>
          <p:cNvSpPr/>
          <p:nvPr/>
        </p:nvSpPr>
        <p:spPr>
          <a:xfrm>
            <a:off x="1412660" y="4208806"/>
            <a:ext cx="8191025" cy="1542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348053" algn="l"/>
                <a:tab pos="4093631" algn="l"/>
                <a:tab pos="7075956" algn="l"/>
                <a:tab pos="7821534" algn="l"/>
              </a:tabLst>
            </a:pPr>
            <a:r>
              <a:rPr lang="en-US" sz="1002" b="0" i="1" spc="0" baseline="0" dirty="0">
                <a:solidFill>
                  <a:srgbClr val="000000"/>
                </a:solidFill>
                <a:latin typeface="Arial"/>
              </a:rPr>
              <a:t>Q3	57.2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%	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42.8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%	</a:t>
            </a:r>
            <a:r>
              <a:rPr lang="en-US" sz="1002" b="0" i="0" spc="0" baseline="0" dirty="0">
                <a:solidFill>
                  <a:srgbClr val="000000"/>
                </a:solidFill>
                <a:latin typeface="Arial"/>
              </a:rPr>
              <a:t>58.0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%	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42.0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%</a:t>
            </a:r>
          </a:p>
        </p:txBody>
      </p:sp>
      <p:sp>
        <p:nvSpPr>
          <p:cNvPr id="162" name="Rectangle 162"/>
          <p:cNvSpPr/>
          <p:nvPr/>
        </p:nvSpPr>
        <p:spPr>
          <a:xfrm>
            <a:off x="1412660" y="4594133"/>
            <a:ext cx="8263160" cy="1542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348053" algn="l"/>
                <a:tab pos="4093631" algn="l"/>
                <a:tab pos="7075956" algn="l"/>
                <a:tab pos="7821534" algn="l"/>
              </a:tabLst>
            </a:pPr>
            <a:r>
              <a:rPr lang="en-US" sz="1002" b="0" i="1" spc="0" baseline="0" dirty="0">
                <a:solidFill>
                  <a:srgbClr val="000000"/>
                </a:solidFill>
                <a:latin typeface="Arial"/>
              </a:rPr>
              <a:t>Q4</a:t>
            </a:r>
            <a:r>
              <a:rPr lang="en-US" sz="1002" b="0" i="1" spc="-1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2" b="0" i="1" spc="0" baseline="0" dirty="0">
                <a:solidFill>
                  <a:srgbClr val="000000"/>
                </a:solidFill>
                <a:latin typeface="Arial"/>
              </a:rPr>
              <a:t>Highest	67.8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%	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32.2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%	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68.7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%	</a:t>
            </a:r>
            <a:r>
              <a:rPr lang="en-US" sz="1002" dirty="0">
                <a:solidFill>
                  <a:srgbClr val="000000"/>
                </a:solidFill>
                <a:latin typeface="Arial"/>
              </a:rPr>
              <a:t>31.3</a:t>
            </a:r>
            <a:r>
              <a:rPr lang="en-US" sz="1002" b="0" i="0" spc="0" baseline="0" dirty="0">
                <a:solidFill>
                  <a:srgbClr val="000000"/>
                </a:solidFill>
                <a:latin typeface="ArialMT"/>
              </a:rPr>
              <a:t>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845" y="6351270"/>
            <a:ext cx="415289" cy="95250"/>
          </a:xfrm>
          <a:prstGeom prst="rect">
            <a:avLst/>
          </a:prstGeom>
          <a:noFill/>
        </p:spPr>
      </p:pic>
      <p:sp>
        <p:nvSpPr>
          <p:cNvPr id="165" name="Rectangle 165"/>
          <p:cNvSpPr/>
          <p:nvPr/>
        </p:nvSpPr>
        <p:spPr>
          <a:xfrm>
            <a:off x="11483253" y="6320603"/>
            <a:ext cx="74142" cy="21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0" b="0" i="0" spc="0" baseline="0" dirty="0">
                <a:solidFill>
                  <a:srgbClr val="000000"/>
                </a:solidFill>
                <a:latin typeface="ArialMT"/>
              </a:rPr>
              <a:t>5</a:t>
            </a:r>
          </a:p>
        </p:txBody>
      </p:sp>
      <p:sp>
        <p:nvSpPr>
          <p:cNvPr id="166" name="Rectangle 166"/>
          <p:cNvSpPr/>
          <p:nvPr/>
        </p:nvSpPr>
        <p:spPr>
          <a:xfrm>
            <a:off x="686719" y="558386"/>
            <a:ext cx="1389430" cy="5237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000000"/>
                </a:solidFill>
                <a:latin typeface="Arial-BoldMT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0661C0-9341-F213-272B-49F9873B2DF4}"/>
              </a:ext>
            </a:extLst>
          </p:cNvPr>
          <p:cNvSpPr txBox="1"/>
          <p:nvPr/>
        </p:nvSpPr>
        <p:spPr>
          <a:xfrm>
            <a:off x="1088134" y="1169411"/>
            <a:ext cx="977165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continuing work to improve our gender pay gaps through a number of initiatives:</a:t>
            </a:r>
          </a:p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ran a Diversity Equity and Inclusion survey in 2022 that focused on gender split to help assess our position, plan and deliver improvements. 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continue to review and assess recruiting practices to address gender split in our sector and continue to focus on attracting women into the organisation, at all levels.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have actively reduced both our Mean and Median gender pay gaps in hourly pay 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However, our Mean and Median bonus gender pay gap has widened. As a focus, we are working to address this in the next bonus year.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reeform 173"/>
          <p:cNvSpPr/>
          <p:nvPr/>
        </p:nvSpPr>
        <p:spPr>
          <a:xfrm>
            <a:off x="71919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845" y="6351270"/>
            <a:ext cx="415289" cy="95250"/>
          </a:xfrm>
          <a:prstGeom prst="rect">
            <a:avLst/>
          </a:prstGeom>
          <a:noFill/>
        </p:spPr>
      </p:pic>
      <p:sp>
        <p:nvSpPr>
          <p:cNvPr id="175" name="Rectangle 175"/>
          <p:cNvSpPr/>
          <p:nvPr/>
        </p:nvSpPr>
        <p:spPr>
          <a:xfrm>
            <a:off x="11483253" y="6320603"/>
            <a:ext cx="74142" cy="21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0" b="0" i="0" spc="0" baseline="0" dirty="0">
                <a:solidFill>
                  <a:srgbClr val="000000"/>
                </a:solidFill>
                <a:latin typeface="ArialMT"/>
              </a:rPr>
              <a:t>6</a:t>
            </a:r>
          </a:p>
        </p:txBody>
      </p:sp>
      <p:sp>
        <p:nvSpPr>
          <p:cNvPr id="176" name="Rectangle 176"/>
          <p:cNvSpPr/>
          <p:nvPr/>
        </p:nvSpPr>
        <p:spPr>
          <a:xfrm>
            <a:off x="688975" y="562082"/>
            <a:ext cx="2405786" cy="5237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000000"/>
                </a:solidFill>
                <a:latin typeface="Arial-BoldMT"/>
              </a:rPr>
              <a:t>Summary (con’t)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A444A1-84A2-12F4-2D03-529F4E81BEF8}"/>
              </a:ext>
            </a:extLst>
          </p:cNvPr>
          <p:cNvSpPr txBox="1"/>
          <p:nvPr/>
        </p:nvSpPr>
        <p:spPr>
          <a:xfrm>
            <a:off x="997550" y="2236972"/>
            <a:ext cx="9225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 was a challenging year in terms of recruitment at all levels across all departments.</a:t>
            </a:r>
          </a:p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labour market expanded and as a result, candidate pools were comparatively low and competition was high across our business. </a:t>
            </a:r>
          </a:p>
          <a:p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Despite this, we have focussed on gender diversity through our candidate attraction methods and introducing more flexibility in working practices. </a:t>
            </a:r>
          </a:p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 17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2944367" y="1884427"/>
            <a:ext cx="5502403" cy="1245870"/>
          </a:xfrm>
          <a:custGeom>
            <a:avLst/>
            <a:gdLst/>
            <a:ahLst/>
            <a:cxnLst/>
            <a:rect l="0" t="0" r="0" b="0"/>
            <a:pathLst>
              <a:path w="5502403" h="1245870">
                <a:moveTo>
                  <a:pt x="0" y="0"/>
                </a:moveTo>
                <a:lnTo>
                  <a:pt x="5502403" y="0"/>
                </a:lnTo>
                <a:lnTo>
                  <a:pt x="5502403" y="1245870"/>
                </a:lnTo>
                <a:lnTo>
                  <a:pt x="0" y="12458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489966" y="5604511"/>
            <a:ext cx="5972556" cy="691896"/>
          </a:xfrm>
          <a:custGeom>
            <a:avLst/>
            <a:gdLst/>
            <a:ahLst/>
            <a:cxnLst/>
            <a:rect l="0" t="0" r="0" b="0"/>
            <a:pathLst>
              <a:path w="5972556" h="691896">
                <a:moveTo>
                  <a:pt x="0" y="0"/>
                </a:moveTo>
                <a:lnTo>
                  <a:pt x="5972556" y="0"/>
                </a:lnTo>
                <a:lnTo>
                  <a:pt x="5972556" y="691896"/>
                </a:lnTo>
                <a:lnTo>
                  <a:pt x="0" y="6918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" name="Picture 18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3903" y="2624329"/>
            <a:ext cx="4628963" cy="1466955"/>
          </a:xfrm>
          <a:prstGeom prst="rect">
            <a:avLst/>
          </a:prstGeom>
          <a:noFill/>
        </p:spPr>
      </p:pic>
      <p:sp>
        <p:nvSpPr>
          <p:cNvPr id="182" name="Rectangle 182"/>
          <p:cNvSpPr/>
          <p:nvPr/>
        </p:nvSpPr>
        <p:spPr>
          <a:xfrm>
            <a:off x="671732" y="5686519"/>
            <a:ext cx="5755044" cy="1660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98" b="0" i="0" spc="0" baseline="0" dirty="0">
                <a:solidFill>
                  <a:srgbClr val="000000"/>
                </a:solidFill>
                <a:latin typeface="ArialMT"/>
              </a:rPr>
              <a:t>Buck is a trading name in the UK for Buck Consultants Limited (registered number 1615055), Buck Consultants (Administration </a:t>
            </a:r>
          </a:p>
        </p:txBody>
      </p:sp>
      <p:sp>
        <p:nvSpPr>
          <p:cNvPr id="183" name="Rectangle 183"/>
          <p:cNvSpPr/>
          <p:nvPr/>
        </p:nvSpPr>
        <p:spPr>
          <a:xfrm>
            <a:off x="671630" y="5808438"/>
            <a:ext cx="5906181" cy="4098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01"/>
            <a:r>
              <a:rPr lang="en-US" sz="798" b="0" i="0" spc="0" baseline="0" dirty="0">
                <a:solidFill>
                  <a:srgbClr val="000000"/>
                </a:solidFill>
                <a:latin typeface="ArialMT"/>
              </a:rPr>
              <a:t>&amp; Investment) Limited (registered number 1034719), and Buck Consultants (Healthcare) Limited (registered number 172919), </a:t>
            </a:r>
          </a:p>
          <a:p>
            <a:pPr marL="101">
              <a:lnSpc>
                <a:spcPts val="959"/>
              </a:lnSpc>
            </a:pPr>
            <a:r>
              <a:rPr lang="en-US" sz="798" b="0" i="0" spc="0" baseline="0" dirty="0">
                <a:solidFill>
                  <a:srgbClr val="000000"/>
                </a:solidFill>
                <a:latin typeface="ArialMT"/>
              </a:rPr>
              <a:t>which are private limited liability companies registered in England and Wales. All have their registered office at 160 Queen Victoria </a:t>
            </a:r>
          </a:p>
          <a:p>
            <a:pPr marL="0">
              <a:lnSpc>
                <a:spcPts val="959"/>
              </a:lnSpc>
            </a:pPr>
            <a:r>
              <a:rPr lang="en-US" sz="798" b="0" i="0" spc="0" baseline="0" dirty="0">
                <a:solidFill>
                  <a:srgbClr val="000000"/>
                </a:solidFill>
                <a:latin typeface="ArialMT"/>
              </a:rPr>
              <a:t>Street, London EC4V 4AN. Buck Consultants (Administration &amp; Investment) Limited and Buck Consultants (Healthcare) Limited 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671630" y="6174196"/>
            <a:ext cx="2919879" cy="1660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98" b="0" i="0" spc="0" baseline="0" dirty="0">
                <a:solidFill>
                  <a:srgbClr val="000000"/>
                </a:solidFill>
                <a:latin typeface="ArialMT"/>
              </a:rPr>
              <a:t>are authorise</a:t>
            </a:r>
            <a:r>
              <a:rPr lang="en-US" sz="798" b="0" i="0" spc="260" baseline="0" dirty="0">
                <a:solidFill>
                  <a:srgbClr val="000000"/>
                </a:solidFill>
                <a:latin typeface="ArialMT"/>
              </a:rPr>
              <a:t>d</a:t>
            </a:r>
            <a:r>
              <a:rPr lang="en-US" sz="798" b="0" i="0" spc="0" baseline="0" dirty="0">
                <a:solidFill>
                  <a:srgbClr val="000000"/>
                </a:solidFill>
                <a:latin typeface="ArialMT"/>
              </a:rPr>
              <a:t>and regulated by the Financial Conduct Authority.</a:t>
            </a:r>
          </a:p>
        </p:txBody>
      </p:sp>
      <p:sp>
        <p:nvSpPr>
          <p:cNvPr id="185" name="Rectangle 185"/>
          <p:cNvSpPr/>
          <p:nvPr/>
        </p:nvSpPr>
        <p:spPr>
          <a:xfrm>
            <a:off x="671630" y="6357125"/>
            <a:ext cx="2410838" cy="1660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98" b="0" i="0" spc="0" baseline="0" dirty="0">
                <a:solidFill>
                  <a:srgbClr val="000000"/>
                </a:solidFill>
                <a:latin typeface="ArialMT"/>
              </a:rPr>
              <a:t>© 2019 Buck Consultants Limited. All rights 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460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ArialMT</vt:lpstr>
      <vt:lpstr>Calibri</vt:lpstr>
      <vt:lpstr>Arial</vt:lpstr>
      <vt:lpstr>Arial-BoldMT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Posaner, Claire</dc:creator>
  <cp:lastModifiedBy>Bhuti, Bella (Buck)</cp:lastModifiedBy>
  <cp:revision>3</cp:revision>
  <dcterms:modified xsi:type="dcterms:W3CDTF">2023-04-04T12:59:01Z</dcterms:modified>
</cp:coreProperties>
</file>